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Meiryo UI" panose="020B0604030504040204" pitchFamily="34" charset="-128"/>
      <p:regular r:id="rId9"/>
      <p:bold r:id="rId10"/>
      <p:italic r:id="rId11"/>
      <p:boldItalic r:id="rId12"/>
    </p:embeddedFont>
    <p:embeddedFont>
      <p:font typeface="Open Sauce Heavy" pitchFamily="2" charset="0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1" autoAdjust="0"/>
    <p:restoredTop sz="94643" autoAdjust="0"/>
  </p:normalViewPr>
  <p:slideViewPr>
    <p:cSldViewPr>
      <p:cViewPr varScale="1">
        <p:scale>
          <a:sx n="67" d="100"/>
          <a:sy n="67" d="100"/>
        </p:scale>
        <p:origin x="208" y="4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455" b="-8136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" name="Group 3"/>
          <p:cNvGrpSpPr/>
          <p:nvPr/>
        </p:nvGrpSpPr>
        <p:grpSpPr>
          <a:xfrm>
            <a:off x="0" y="28575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A5664">
                <a:alpha val="3882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6" name="AutoShape 6"/>
          <p:cNvSpPr/>
          <p:nvPr/>
        </p:nvSpPr>
        <p:spPr>
          <a:xfrm rot="-11146">
            <a:off x="8446624" y="4822860"/>
            <a:ext cx="8812607" cy="0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/>
          </a:p>
        </p:txBody>
      </p:sp>
      <p:sp>
        <p:nvSpPr>
          <p:cNvPr id="7" name="Freeform 7"/>
          <p:cNvSpPr/>
          <p:nvPr/>
        </p:nvSpPr>
        <p:spPr>
          <a:xfrm>
            <a:off x="-381000" y="-749049"/>
            <a:ext cx="6117947" cy="3301749"/>
          </a:xfrm>
          <a:custGeom>
            <a:avLst/>
            <a:gdLst/>
            <a:ahLst/>
            <a:cxnLst/>
            <a:rect l="l" t="t" r="r" b="b"/>
            <a:pathLst>
              <a:path w="6117947" h="3301749">
                <a:moveTo>
                  <a:pt x="0" y="0"/>
                </a:moveTo>
                <a:lnTo>
                  <a:pt x="6117948" y="0"/>
                </a:lnTo>
                <a:lnTo>
                  <a:pt x="6117948" y="3301749"/>
                </a:lnTo>
                <a:lnTo>
                  <a:pt x="0" y="33017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ADC8DAC-ED42-C1B7-135A-510A5630F554}"/>
              </a:ext>
            </a:extLst>
          </p:cNvPr>
          <p:cNvSpPr txBox="1"/>
          <p:nvPr/>
        </p:nvSpPr>
        <p:spPr>
          <a:xfrm>
            <a:off x="13144593" y="5008445"/>
            <a:ext cx="40766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リサーチ資料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067D48D-6FBF-5B88-1E24-AAAC85CE78D8}"/>
              </a:ext>
            </a:extLst>
          </p:cNvPr>
          <p:cNvSpPr txBox="1"/>
          <p:nvPr/>
        </p:nvSpPr>
        <p:spPr>
          <a:xfrm>
            <a:off x="8446647" y="3915370"/>
            <a:ext cx="8774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54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企業名</a:t>
            </a:r>
            <a:r>
              <a:rPr kumimoji="1" lang="en-US" altLang="ja-JP" sz="54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5400" b="1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340194" y="884039"/>
            <a:ext cx="10191446" cy="8374261"/>
            <a:chOff x="0" y="-38100"/>
            <a:chExt cx="2684167" cy="22055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59791" cy="2167467"/>
            </a:xfrm>
            <a:custGeom>
              <a:avLst/>
              <a:gdLst/>
              <a:ahLst/>
              <a:cxnLst/>
              <a:rect l="l" t="t" r="r" b="b"/>
              <a:pathLst>
                <a:path w="2684167" h="2167467">
                  <a:moveTo>
                    <a:pt x="0" y="0"/>
                  </a:moveTo>
                  <a:lnTo>
                    <a:pt x="2684167" y="0"/>
                  </a:lnTo>
                  <a:lnTo>
                    <a:pt x="2684167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8AABB8">
                <a:alpha val="37647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684167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0"/>
            <a:ext cx="8340194" cy="10287000"/>
          </a:xfrm>
          <a:custGeom>
            <a:avLst/>
            <a:gdLst/>
            <a:ahLst/>
            <a:cxnLst/>
            <a:rect l="l" t="t" r="r" b="b"/>
            <a:pathLst>
              <a:path w="8340194" h="10287000">
                <a:moveTo>
                  <a:pt x="0" y="0"/>
                </a:moveTo>
                <a:lnTo>
                  <a:pt x="8340194" y="0"/>
                </a:lnTo>
                <a:lnTo>
                  <a:pt x="83401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324" r="-35805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6" name="Group 6"/>
          <p:cNvGrpSpPr/>
          <p:nvPr/>
        </p:nvGrpSpPr>
        <p:grpSpPr>
          <a:xfrm>
            <a:off x="0" y="0"/>
            <a:ext cx="8340194" cy="10287000"/>
            <a:chOff x="0" y="0"/>
            <a:chExt cx="2196594" cy="27093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96594" cy="2709333"/>
            </a:xfrm>
            <a:custGeom>
              <a:avLst/>
              <a:gdLst/>
              <a:ahLst/>
              <a:cxnLst/>
              <a:rect l="l" t="t" r="r" b="b"/>
              <a:pathLst>
                <a:path w="2196594" h="2709333">
                  <a:moveTo>
                    <a:pt x="0" y="0"/>
                  </a:moveTo>
                  <a:lnTo>
                    <a:pt x="2196594" y="0"/>
                  </a:lnTo>
                  <a:lnTo>
                    <a:pt x="219659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A5664">
                <a:alpha val="26667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19659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144000" y="1609725"/>
            <a:ext cx="5968971" cy="861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40"/>
              </a:lnSpc>
            </a:pPr>
            <a:r>
              <a:rPr lang="en-US" sz="5100" b="1" dirty="0">
                <a:solidFill>
                  <a:srgbClr val="3A5664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Agenda</a:t>
            </a:r>
          </a:p>
        </p:txBody>
      </p:sp>
      <p:sp>
        <p:nvSpPr>
          <p:cNvPr id="10" name="AutoShape 10"/>
          <p:cNvSpPr/>
          <p:nvPr/>
        </p:nvSpPr>
        <p:spPr>
          <a:xfrm>
            <a:off x="9134475" y="2737483"/>
            <a:ext cx="7806898" cy="0"/>
          </a:xfrm>
          <a:prstGeom prst="line">
            <a:avLst/>
          </a:prstGeom>
          <a:ln w="47625" cap="flat">
            <a:solidFill>
              <a:srgbClr val="3A566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2DA8C842-A5E7-52EA-63FF-6EF217CD64DE}"/>
              </a:ext>
            </a:extLst>
          </p:cNvPr>
          <p:cNvSpPr/>
          <p:nvPr/>
        </p:nvSpPr>
        <p:spPr>
          <a:xfrm>
            <a:off x="8928100" y="3108964"/>
            <a:ext cx="762000" cy="76200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b="1" dirty="0"/>
              <a:t>1</a:t>
            </a:r>
            <a:endParaRPr kumimoji="1" lang="ja-JP" altLang="en-US" sz="3600" b="1"/>
          </a:p>
        </p:txBody>
      </p:sp>
      <p:sp>
        <p:nvSpPr>
          <p:cNvPr id="12" name="円/楕円 11">
            <a:extLst>
              <a:ext uri="{FF2B5EF4-FFF2-40B4-BE49-F238E27FC236}">
                <a16:creationId xmlns:a16="http://schemas.microsoft.com/office/drawing/2014/main" id="{5EF4BB49-6EF8-0687-7B98-234212F6657C}"/>
              </a:ext>
            </a:extLst>
          </p:cNvPr>
          <p:cNvSpPr/>
          <p:nvPr/>
        </p:nvSpPr>
        <p:spPr>
          <a:xfrm>
            <a:off x="8928100" y="4360548"/>
            <a:ext cx="762000" cy="76200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b="1" dirty="0"/>
              <a:t>2</a:t>
            </a:r>
            <a:endParaRPr kumimoji="1" lang="ja-JP" altLang="en-US" sz="3600" b="1"/>
          </a:p>
        </p:txBody>
      </p:sp>
      <p:sp>
        <p:nvSpPr>
          <p:cNvPr id="13" name="円/楕円 12">
            <a:extLst>
              <a:ext uri="{FF2B5EF4-FFF2-40B4-BE49-F238E27FC236}">
                <a16:creationId xmlns:a16="http://schemas.microsoft.com/office/drawing/2014/main" id="{8E75FD73-3220-E582-A37E-7A00E719C532}"/>
              </a:ext>
            </a:extLst>
          </p:cNvPr>
          <p:cNvSpPr/>
          <p:nvPr/>
        </p:nvSpPr>
        <p:spPr>
          <a:xfrm>
            <a:off x="8928100" y="5612132"/>
            <a:ext cx="762000" cy="76200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b="1" dirty="0"/>
              <a:t>3</a:t>
            </a:r>
            <a:endParaRPr kumimoji="1" lang="ja-JP" altLang="en-US" sz="3600" b="1"/>
          </a:p>
        </p:txBody>
      </p:sp>
      <p:sp>
        <p:nvSpPr>
          <p:cNvPr id="14" name="円/楕円 13">
            <a:extLst>
              <a:ext uri="{FF2B5EF4-FFF2-40B4-BE49-F238E27FC236}">
                <a16:creationId xmlns:a16="http://schemas.microsoft.com/office/drawing/2014/main" id="{073B12EA-527C-2412-5BC9-E0DDAB6B500A}"/>
              </a:ext>
            </a:extLst>
          </p:cNvPr>
          <p:cNvSpPr/>
          <p:nvPr/>
        </p:nvSpPr>
        <p:spPr>
          <a:xfrm>
            <a:off x="8928100" y="6863716"/>
            <a:ext cx="762000" cy="76200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b="1" dirty="0"/>
              <a:t>4</a:t>
            </a:r>
            <a:endParaRPr kumimoji="1" lang="ja-JP" altLang="en-US" sz="3600" b="1"/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A1A449FD-B544-9FE4-0814-0C78A214FB8E}"/>
              </a:ext>
            </a:extLst>
          </p:cNvPr>
          <p:cNvSpPr/>
          <p:nvPr/>
        </p:nvSpPr>
        <p:spPr>
          <a:xfrm>
            <a:off x="8928100" y="8115300"/>
            <a:ext cx="762000" cy="76200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b="1" dirty="0"/>
              <a:t>5</a:t>
            </a:r>
            <a:endParaRPr kumimoji="1" lang="ja-JP" altLang="en-US" sz="3600" b="1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8F6E549-95D9-FC58-4CBB-966B30F041F0}"/>
              </a:ext>
            </a:extLst>
          </p:cNvPr>
          <p:cNvSpPr txBox="1"/>
          <p:nvPr/>
        </p:nvSpPr>
        <p:spPr>
          <a:xfrm>
            <a:off x="9982200" y="3187125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>
                <a:latin typeface="Meiryo UI" panose="020B0604030504040204" pitchFamily="34" charset="-128"/>
                <a:ea typeface="Meiryo UI" panose="020B0604030504040204" pitchFamily="34" charset="-128"/>
              </a:rPr>
              <a:t>企業概要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859B3AA4-0706-2EDD-C576-C6EC50FF1593}"/>
              </a:ext>
            </a:extLst>
          </p:cNvPr>
          <p:cNvSpPr txBox="1"/>
          <p:nvPr/>
        </p:nvSpPr>
        <p:spPr>
          <a:xfrm>
            <a:off x="9982200" y="4446267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>
                <a:latin typeface="Meiryo UI" panose="020B0604030504040204" pitchFamily="34" charset="-128"/>
                <a:ea typeface="Meiryo UI" panose="020B0604030504040204" pitchFamily="34" charset="-128"/>
              </a:rPr>
              <a:t>収益構造・財務分析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7EFAA2A6-B9D4-97F9-E8D3-4F8C4CE47758}"/>
              </a:ext>
            </a:extLst>
          </p:cNvPr>
          <p:cNvSpPr txBox="1"/>
          <p:nvPr/>
        </p:nvSpPr>
        <p:spPr>
          <a:xfrm>
            <a:off x="9982200" y="5705409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SWOT</a:t>
            </a:r>
            <a:r>
              <a:rPr kumimoji="1" lang="ja-JP" altLang="en-US" sz="3200" b="1">
                <a:latin typeface="Meiryo UI" panose="020B0604030504040204" pitchFamily="34" charset="-128"/>
                <a:ea typeface="Meiryo UI" panose="020B0604030504040204" pitchFamily="34" charset="-128"/>
              </a:rPr>
              <a:t>分析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48834BC-2D24-22E4-7AFE-621895EEDAEE}"/>
              </a:ext>
            </a:extLst>
          </p:cNvPr>
          <p:cNvSpPr txBox="1"/>
          <p:nvPr/>
        </p:nvSpPr>
        <p:spPr>
          <a:xfrm>
            <a:off x="9999133" y="6964551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>
                <a:latin typeface="Meiryo UI" panose="020B0604030504040204" pitchFamily="34" charset="-128"/>
                <a:ea typeface="Meiryo UI" panose="020B0604030504040204" pitchFamily="34" charset="-128"/>
              </a:rPr>
              <a:t>最新動向</a:t>
            </a:r>
            <a:r>
              <a:rPr kumimoji="1" lang="en-US" altLang="ja-JP" sz="3200" b="1" dirty="0">
                <a:latin typeface="Meiryo UI" panose="020B0604030504040204" pitchFamily="34" charset="-128"/>
                <a:ea typeface="Meiryo UI" panose="020B0604030504040204" pitchFamily="34" charset="-128"/>
              </a:rPr>
              <a:t>/</a:t>
            </a:r>
            <a:r>
              <a:rPr kumimoji="1" lang="ja-JP" altLang="en-US" sz="3200" b="1">
                <a:latin typeface="Meiryo UI" panose="020B0604030504040204" pitchFamily="34" charset="-128"/>
                <a:ea typeface="Meiryo UI" panose="020B0604030504040204" pitchFamily="34" charset="-128"/>
              </a:rPr>
              <a:t>戦略的示唆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3C1FFF4E-CA78-727F-E193-4634BBE77CDC}"/>
              </a:ext>
            </a:extLst>
          </p:cNvPr>
          <p:cNvSpPr txBox="1"/>
          <p:nvPr/>
        </p:nvSpPr>
        <p:spPr>
          <a:xfrm>
            <a:off x="9999133" y="8203912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>
                <a:latin typeface="Meiryo UI" panose="020B0604030504040204" pitchFamily="34" charset="-128"/>
                <a:ea typeface="Meiryo UI" panose="020B0604030504040204" pitchFamily="34" charset="-128"/>
              </a:rPr>
              <a:t>顧客課題の深掘り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" name="Group 3"/>
          <p:cNvGrpSpPr/>
          <p:nvPr/>
        </p:nvGrpSpPr>
        <p:grpSpPr>
          <a:xfrm>
            <a:off x="381000" y="9747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A5664">
                <a:alpha val="26667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486244"/>
            <a:ext cx="6658175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26"/>
              </a:lnSpc>
            </a:pPr>
            <a:r>
              <a:rPr lang="en-US" sz="6000" b="1" dirty="0" err="1">
                <a:solidFill>
                  <a:srgbClr val="FFFFFF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Open Sauce Heavy"/>
                <a:sym typeface="Open Sauce Heavy"/>
              </a:rPr>
              <a:t>企業概要</a:t>
            </a:r>
            <a:endParaRPr lang="en-US" sz="6000" b="1" dirty="0">
              <a:solidFill>
                <a:srgbClr val="FFFFFF"/>
              </a:solidFill>
              <a:latin typeface="Meiryo UI" panose="020B0604030504040204" pitchFamily="34" charset="-128"/>
              <a:ea typeface="Meiryo UI" panose="020B0604030504040204" pitchFamily="34" charset="-128"/>
              <a:cs typeface="Open Sauce Heavy"/>
              <a:sym typeface="Open Sauce Heavy"/>
            </a:endParaRPr>
          </a:p>
        </p:txBody>
      </p:sp>
      <p:sp>
        <p:nvSpPr>
          <p:cNvPr id="7" name="AutoShape 7"/>
          <p:cNvSpPr/>
          <p:nvPr/>
        </p:nvSpPr>
        <p:spPr>
          <a:xfrm flipV="1">
            <a:off x="1028700" y="1451643"/>
            <a:ext cx="8812561" cy="28575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7F6EACEF-E556-98AC-4736-18AF87743BF6}"/>
              </a:ext>
            </a:extLst>
          </p:cNvPr>
          <p:cNvSpPr/>
          <p:nvPr/>
        </p:nvSpPr>
        <p:spPr>
          <a:xfrm>
            <a:off x="533400" y="2463464"/>
            <a:ext cx="17373600" cy="1877946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企業概要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E18726B-CA8C-A722-834F-87C542F70403}"/>
              </a:ext>
            </a:extLst>
          </p:cNvPr>
          <p:cNvSpPr txBox="1"/>
          <p:nvPr/>
        </p:nvSpPr>
        <p:spPr>
          <a:xfrm>
            <a:off x="1998921" y="-3062177"/>
            <a:ext cx="1847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5E81ECE-C488-B3CA-9A01-3A51EC4E9696}"/>
              </a:ext>
            </a:extLst>
          </p:cNvPr>
          <p:cNvSpPr txBox="1"/>
          <p:nvPr/>
        </p:nvSpPr>
        <p:spPr>
          <a:xfrm>
            <a:off x="457200" y="1714500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  <a:r>
              <a:rPr kumimoji="1" lang="ja-JP" altLang="en-US" sz="36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企業概要</a:t>
            </a:r>
          </a:p>
        </p:txBody>
      </p:sp>
      <p:sp>
        <p:nvSpPr>
          <p:cNvPr id="11" name="角丸四角形 10">
            <a:extLst>
              <a:ext uri="{FF2B5EF4-FFF2-40B4-BE49-F238E27FC236}">
                <a16:creationId xmlns:a16="http://schemas.microsoft.com/office/drawing/2014/main" id="{863AFEF0-709D-10F2-F792-5E044D9C2E3E}"/>
              </a:ext>
            </a:extLst>
          </p:cNvPr>
          <p:cNvSpPr/>
          <p:nvPr/>
        </p:nvSpPr>
        <p:spPr>
          <a:xfrm>
            <a:off x="533400" y="5123081"/>
            <a:ext cx="17373600" cy="1877946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競合比較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AF5CE72-1509-8578-B157-E64141D03C71}"/>
              </a:ext>
            </a:extLst>
          </p:cNvPr>
          <p:cNvSpPr txBox="1"/>
          <p:nvPr/>
        </p:nvSpPr>
        <p:spPr>
          <a:xfrm>
            <a:off x="533396" y="4457700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競合優位性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4AA3054-9CBF-2493-8C9E-9435DBEC6886}"/>
              </a:ext>
            </a:extLst>
          </p:cNvPr>
          <p:cNvSpPr txBox="1"/>
          <p:nvPr/>
        </p:nvSpPr>
        <p:spPr>
          <a:xfrm>
            <a:off x="533396" y="7101867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重要課題</a:t>
            </a:r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B3DE5CD1-001C-2124-A605-BB360CE2BA7D}"/>
              </a:ext>
            </a:extLst>
          </p:cNvPr>
          <p:cNvSpPr/>
          <p:nvPr/>
        </p:nvSpPr>
        <p:spPr>
          <a:xfrm>
            <a:off x="533400" y="7922810"/>
            <a:ext cx="17373600" cy="1877946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重要課題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46904" y="0"/>
            <a:ext cx="6041096" cy="10287000"/>
          </a:xfrm>
          <a:custGeom>
            <a:avLst/>
            <a:gdLst/>
            <a:ahLst/>
            <a:cxnLst/>
            <a:rect l="l" t="t" r="r" b="b"/>
            <a:pathLst>
              <a:path w="9951504" h="10287000">
                <a:moveTo>
                  <a:pt x="0" y="0"/>
                </a:moveTo>
                <a:lnTo>
                  <a:pt x="9951504" y="0"/>
                </a:lnTo>
                <a:lnTo>
                  <a:pt x="995150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1056" r="-9227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" name="Group 3"/>
          <p:cNvGrpSpPr/>
          <p:nvPr/>
        </p:nvGrpSpPr>
        <p:grpSpPr>
          <a:xfrm>
            <a:off x="12246904" y="0"/>
            <a:ext cx="6598704" cy="10287000"/>
            <a:chOff x="0" y="0"/>
            <a:chExt cx="2319935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19935" cy="2709333"/>
            </a:xfrm>
            <a:custGeom>
              <a:avLst/>
              <a:gdLst/>
              <a:ahLst/>
              <a:cxnLst/>
              <a:rect l="l" t="t" r="r" b="b"/>
              <a:pathLst>
                <a:path w="2319935" h="2709333">
                  <a:moveTo>
                    <a:pt x="0" y="0"/>
                  </a:moveTo>
                  <a:lnTo>
                    <a:pt x="2319935" y="0"/>
                  </a:lnTo>
                  <a:lnTo>
                    <a:pt x="231993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A5664">
                <a:alpha val="26667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31993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grpSp>
        <p:nvGrpSpPr>
          <p:cNvPr id="6" name="Group 2">
            <a:extLst>
              <a:ext uri="{FF2B5EF4-FFF2-40B4-BE49-F238E27FC236}">
                <a16:creationId xmlns:a16="http://schemas.microsoft.com/office/drawing/2014/main" id="{07E06287-9E1F-6026-4EBB-182BC658B8AA}"/>
              </a:ext>
            </a:extLst>
          </p:cNvPr>
          <p:cNvGrpSpPr/>
          <p:nvPr/>
        </p:nvGrpSpPr>
        <p:grpSpPr>
          <a:xfrm>
            <a:off x="347330" y="5912297"/>
            <a:ext cx="11125200" cy="4147214"/>
            <a:chOff x="0" y="-38100"/>
            <a:chExt cx="2684167" cy="2276672"/>
          </a:xfrm>
        </p:grpSpPr>
        <p:sp>
          <p:nvSpPr>
            <p:cNvPr id="7" name="Freeform 3">
              <a:extLst>
                <a:ext uri="{FF2B5EF4-FFF2-40B4-BE49-F238E27FC236}">
                  <a16:creationId xmlns:a16="http://schemas.microsoft.com/office/drawing/2014/main" id="{63A16807-AD13-84B0-7623-A64830905FA3}"/>
                </a:ext>
              </a:extLst>
            </p:cNvPr>
            <p:cNvSpPr/>
            <p:nvPr/>
          </p:nvSpPr>
          <p:spPr>
            <a:xfrm>
              <a:off x="0" y="0"/>
              <a:ext cx="2684167" cy="2238572"/>
            </a:xfrm>
            <a:custGeom>
              <a:avLst/>
              <a:gdLst/>
              <a:ahLst/>
              <a:cxnLst/>
              <a:rect l="l" t="t" r="r" b="b"/>
              <a:pathLst>
                <a:path w="2684167" h="2167467">
                  <a:moveTo>
                    <a:pt x="0" y="0"/>
                  </a:moveTo>
                  <a:lnTo>
                    <a:pt x="2684167" y="0"/>
                  </a:lnTo>
                  <a:lnTo>
                    <a:pt x="2684167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8AABB8">
                <a:alpha val="37647"/>
              </a:srgbClr>
            </a:solidFill>
          </p:spPr>
        </p:sp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D1363BBA-3E25-246D-1555-32CA08E0F0E2}"/>
                </a:ext>
              </a:extLst>
            </p:cNvPr>
            <p:cNvSpPr txBox="1"/>
            <p:nvPr/>
          </p:nvSpPr>
          <p:spPr>
            <a:xfrm>
              <a:off x="0" y="-38100"/>
              <a:ext cx="2684167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9" name="TextBox 6">
            <a:extLst>
              <a:ext uri="{FF2B5EF4-FFF2-40B4-BE49-F238E27FC236}">
                <a16:creationId xmlns:a16="http://schemas.microsoft.com/office/drawing/2014/main" id="{9A634320-D9C2-38ED-0D49-6C2FF37DBF51}"/>
              </a:ext>
            </a:extLst>
          </p:cNvPr>
          <p:cNvSpPr txBox="1"/>
          <p:nvPr/>
        </p:nvSpPr>
        <p:spPr>
          <a:xfrm>
            <a:off x="381000" y="266700"/>
            <a:ext cx="7200900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426"/>
              </a:lnSpc>
            </a:pPr>
            <a:r>
              <a:rPr lang="en-US" sz="5400" b="1" dirty="0">
                <a:latin typeface="Meiryo UI" panose="020B0604030504040204" pitchFamily="34" charset="-128"/>
                <a:ea typeface="Meiryo UI" panose="020B0604030504040204" pitchFamily="34" charset="-128"/>
                <a:cs typeface="Open Sauce Heavy"/>
                <a:sym typeface="Open Sauce Heavy"/>
              </a:rPr>
              <a:t>収益構造・財務分析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8D5D37B5-06E9-F944-B503-4F48ED226313}"/>
              </a:ext>
            </a:extLst>
          </p:cNvPr>
          <p:cNvSpPr/>
          <p:nvPr/>
        </p:nvSpPr>
        <p:spPr>
          <a:xfrm flipV="1">
            <a:off x="228600" y="1181100"/>
            <a:ext cx="8812561" cy="28575"/>
          </a:xfrm>
          <a:prstGeom prst="line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/>
          </a:p>
        </p:txBody>
      </p:sp>
      <p:grpSp>
        <p:nvGrpSpPr>
          <p:cNvPr id="11" name="Group 2">
            <a:extLst>
              <a:ext uri="{FF2B5EF4-FFF2-40B4-BE49-F238E27FC236}">
                <a16:creationId xmlns:a16="http://schemas.microsoft.com/office/drawing/2014/main" id="{39B1FF84-C334-50EA-49AF-BA8D47D61D65}"/>
              </a:ext>
            </a:extLst>
          </p:cNvPr>
          <p:cNvGrpSpPr/>
          <p:nvPr/>
        </p:nvGrpSpPr>
        <p:grpSpPr>
          <a:xfrm>
            <a:off x="347330" y="2294435"/>
            <a:ext cx="11125200" cy="2638572"/>
            <a:chOff x="0" y="0"/>
            <a:chExt cx="2684167" cy="2167467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0D9E0496-E43A-42BA-0E6E-748203B07A7C}"/>
                </a:ext>
              </a:extLst>
            </p:cNvPr>
            <p:cNvSpPr/>
            <p:nvPr/>
          </p:nvSpPr>
          <p:spPr>
            <a:xfrm>
              <a:off x="0" y="0"/>
              <a:ext cx="2684167" cy="2167467"/>
            </a:xfrm>
            <a:custGeom>
              <a:avLst/>
              <a:gdLst/>
              <a:ahLst/>
              <a:cxnLst/>
              <a:rect l="l" t="t" r="r" b="b"/>
              <a:pathLst>
                <a:path w="2684167" h="2167467">
                  <a:moveTo>
                    <a:pt x="0" y="0"/>
                  </a:moveTo>
                  <a:lnTo>
                    <a:pt x="2684167" y="0"/>
                  </a:lnTo>
                  <a:lnTo>
                    <a:pt x="2684167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8AABB8">
                <a:alpha val="37647"/>
              </a:srgbClr>
            </a:solidFill>
          </p:spPr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6BE23E07-898B-7C49-68F0-2B6C8205F7E0}"/>
                </a:ext>
              </a:extLst>
            </p:cNvPr>
            <p:cNvSpPr txBox="1"/>
            <p:nvPr/>
          </p:nvSpPr>
          <p:spPr>
            <a:xfrm>
              <a:off x="0" y="-38100"/>
              <a:ext cx="2684167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2EC6068-3CF5-3900-280B-590478FC8917}"/>
              </a:ext>
            </a:extLst>
          </p:cNvPr>
          <p:cNvSpPr/>
          <p:nvPr/>
        </p:nvSpPr>
        <p:spPr>
          <a:xfrm>
            <a:off x="347330" y="1539513"/>
            <a:ext cx="3157870" cy="59164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b="1">
                <a:latin typeface="Meiryo UI" panose="020B0604030504040204" pitchFamily="34" charset="-128"/>
                <a:ea typeface="Meiryo UI" panose="020B0604030504040204" pitchFamily="34" charset="-128"/>
              </a:rPr>
              <a:t>売上構造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AAE07D42-AEBF-EE71-FD3E-8150DFCDE3C1}"/>
              </a:ext>
            </a:extLst>
          </p:cNvPr>
          <p:cNvSpPr/>
          <p:nvPr/>
        </p:nvSpPr>
        <p:spPr>
          <a:xfrm>
            <a:off x="381000" y="5191125"/>
            <a:ext cx="3157870" cy="59164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b="1">
                <a:latin typeface="Meiryo UI" panose="020B0604030504040204" pitchFamily="34" charset="-128"/>
                <a:ea typeface="Meiryo UI" panose="020B0604030504040204" pitchFamily="34" charset="-128"/>
              </a:rPr>
              <a:t>財務分析</a:t>
            </a:r>
          </a:p>
        </p:txBody>
      </p:sp>
      <p:graphicFrame>
        <p:nvGraphicFramePr>
          <p:cNvPr id="17" name="表 16">
            <a:extLst>
              <a:ext uri="{FF2B5EF4-FFF2-40B4-BE49-F238E27FC236}">
                <a16:creationId xmlns:a16="http://schemas.microsoft.com/office/drawing/2014/main" id="{9B315EDE-5808-3107-A307-C19A05745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247460"/>
              </p:ext>
            </p:extLst>
          </p:nvPr>
        </p:nvGraphicFramePr>
        <p:xfrm>
          <a:off x="502705" y="6134100"/>
          <a:ext cx="8641295" cy="1371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62064">
                  <a:extLst>
                    <a:ext uri="{9D8B030D-6E8A-4147-A177-3AD203B41FA5}">
                      <a16:colId xmlns:a16="http://schemas.microsoft.com/office/drawing/2014/main" val="642252669"/>
                    </a:ext>
                  </a:extLst>
                </a:gridCol>
                <a:gridCol w="5879231">
                  <a:extLst>
                    <a:ext uri="{9D8B030D-6E8A-4147-A177-3AD203B41FA5}">
                      <a16:colId xmlns:a16="http://schemas.microsoft.com/office/drawing/2014/main" val="18215843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b="1">
                          <a:solidFill>
                            <a:schemeClr val="tx1"/>
                          </a:solidFill>
                          <a:latin typeface="Meiryo UI" panose="020B0604030504040204" pitchFamily="34" charset="-128"/>
                          <a:ea typeface="Meiryo UI" panose="020B0604030504040204" pitchFamily="34" charset="-128"/>
                        </a:rPr>
                        <a:t>売上高</a:t>
                      </a: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{</a:t>
                      </a:r>
                      <a:r>
                        <a:rPr lang="ja-JP" altLang="en-US" sz="18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売上高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}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956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b="1">
                          <a:solidFill>
                            <a:schemeClr val="tx1"/>
                          </a:solidFill>
                          <a:latin typeface="Meiryo UI" panose="020B0604030504040204" pitchFamily="34" charset="-128"/>
                          <a:ea typeface="Meiryo UI" panose="020B0604030504040204" pitchFamily="34" charset="-128"/>
                        </a:rPr>
                        <a:t>営業利益</a:t>
                      </a: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{</a:t>
                      </a:r>
                      <a:r>
                        <a:rPr lang="ja-JP" altLang="en-US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営業利益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}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22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b="1">
                          <a:solidFill>
                            <a:schemeClr val="tx1"/>
                          </a:solidFill>
                          <a:latin typeface="Meiryo UI" panose="020B0604030504040204" pitchFamily="34" charset="-128"/>
                          <a:ea typeface="Meiryo UI" panose="020B0604030504040204" pitchFamily="34" charset="-128"/>
                        </a:rPr>
                        <a:t>自己資本比率</a:t>
                      </a: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{</a:t>
                      </a:r>
                      <a:r>
                        <a:rPr lang="ja-JP" altLang="en-US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自己資本比率</a:t>
                      </a:r>
                      <a:r>
                        <a:rPr lang="en-US">
                          <a:solidFill>
                            <a:schemeClr val="tx1"/>
                          </a:solidFill>
                        </a:rPr>
                        <a:t>}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169248"/>
                  </a:ext>
                </a:extLst>
              </a:tr>
            </a:tbl>
          </a:graphicData>
        </a:graphic>
      </p:graphicFrame>
      <p:sp>
        <p:nvSpPr>
          <p:cNvPr id="18" name="角丸四角形 17">
            <a:extLst>
              <a:ext uri="{FF2B5EF4-FFF2-40B4-BE49-F238E27FC236}">
                <a16:creationId xmlns:a16="http://schemas.microsoft.com/office/drawing/2014/main" id="{9A030FBC-6063-B478-2BC7-F7512534FDEA}"/>
              </a:ext>
            </a:extLst>
          </p:cNvPr>
          <p:cNvSpPr/>
          <p:nvPr/>
        </p:nvSpPr>
        <p:spPr>
          <a:xfrm>
            <a:off x="502705" y="8296586"/>
            <a:ext cx="10774895" cy="1647514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財務分析サマリ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8CD270D-F02E-0806-FED6-451CDB32A98D}"/>
              </a:ext>
            </a:extLst>
          </p:cNvPr>
          <p:cNvSpPr txBox="1"/>
          <p:nvPr/>
        </p:nvSpPr>
        <p:spPr>
          <a:xfrm>
            <a:off x="533400" y="773430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>
                <a:latin typeface="Meiryo UI" panose="020B0604030504040204" pitchFamily="34" charset="-128"/>
                <a:ea typeface="Meiryo UI" panose="020B0604030504040204" pitchFamily="34" charset="-128"/>
              </a:rPr>
              <a:t>財務分析から得られるインサイト</a:t>
            </a:r>
          </a:p>
        </p:txBody>
      </p:sp>
      <p:sp>
        <p:nvSpPr>
          <p:cNvPr id="21" name="角丸四角形 20">
            <a:extLst>
              <a:ext uri="{FF2B5EF4-FFF2-40B4-BE49-F238E27FC236}">
                <a16:creationId xmlns:a16="http://schemas.microsoft.com/office/drawing/2014/main" id="{0F731210-F6DA-77E1-B78B-DAAA590F5532}"/>
              </a:ext>
            </a:extLst>
          </p:cNvPr>
          <p:cNvSpPr/>
          <p:nvPr/>
        </p:nvSpPr>
        <p:spPr>
          <a:xfrm>
            <a:off x="502705" y="2400300"/>
            <a:ext cx="10774895" cy="2373107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売上構造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614466-4254-4731-06E5-64617ACA5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D112366C-1223-A102-802D-C8697F23F53C}"/>
              </a:ext>
            </a:extLst>
          </p:cNvPr>
          <p:cNvSpPr/>
          <p:nvPr/>
        </p:nvSpPr>
        <p:spPr>
          <a:xfrm>
            <a:off x="-48986" y="1153886"/>
            <a:ext cx="18288000" cy="9133114"/>
          </a:xfrm>
          <a:custGeom>
            <a:avLst/>
            <a:gdLst/>
            <a:ahLst/>
            <a:cxnLst/>
            <a:rect l="l" t="t" r="r" b="b"/>
            <a:pathLst>
              <a:path w="20856970" h="6421304">
                <a:moveTo>
                  <a:pt x="0" y="0"/>
                </a:moveTo>
                <a:lnTo>
                  <a:pt x="20856970" y="0"/>
                </a:lnTo>
                <a:lnTo>
                  <a:pt x="20856970" y="6421304"/>
                </a:lnTo>
                <a:lnTo>
                  <a:pt x="0" y="64213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30" r="-37858" b="-8404"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24" name="角丸四角形 23">
            <a:extLst>
              <a:ext uri="{FF2B5EF4-FFF2-40B4-BE49-F238E27FC236}">
                <a16:creationId xmlns:a16="http://schemas.microsoft.com/office/drawing/2014/main" id="{C6DDE6C7-0819-B866-7712-C9A4D223B615}"/>
              </a:ext>
            </a:extLst>
          </p:cNvPr>
          <p:cNvSpPr/>
          <p:nvPr/>
        </p:nvSpPr>
        <p:spPr>
          <a:xfrm>
            <a:off x="462643" y="1943100"/>
            <a:ext cx="8610600" cy="3652157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強み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BFD6C19F-8994-1461-6F1C-DA912E911DA1}"/>
              </a:ext>
            </a:extLst>
          </p:cNvPr>
          <p:cNvSpPr txBox="1"/>
          <p:nvPr/>
        </p:nvSpPr>
        <p:spPr>
          <a:xfrm>
            <a:off x="506185" y="1181100"/>
            <a:ext cx="4343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4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Strength</a:t>
            </a:r>
            <a:endParaRPr kumimoji="1" lang="ja-JP" altLang="en-US" sz="4400" b="1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DBDF41D1-7DA2-6BDA-DF96-E9BEDEE7FF6E}"/>
              </a:ext>
            </a:extLst>
          </p:cNvPr>
          <p:cNvSpPr txBox="1"/>
          <p:nvPr/>
        </p:nvSpPr>
        <p:spPr>
          <a:xfrm>
            <a:off x="9394370" y="1142002"/>
            <a:ext cx="4343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4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Weakness</a:t>
            </a:r>
            <a:endParaRPr kumimoji="1" lang="ja-JP" altLang="en-US" sz="4400" b="1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930A991C-5199-FE4E-4AFE-1A77AF64E1CD}"/>
              </a:ext>
            </a:extLst>
          </p:cNvPr>
          <p:cNvSpPr txBox="1"/>
          <p:nvPr/>
        </p:nvSpPr>
        <p:spPr>
          <a:xfrm>
            <a:off x="555171" y="5568044"/>
            <a:ext cx="4343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4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Opportunity</a:t>
            </a:r>
            <a:endParaRPr kumimoji="1" lang="ja-JP" altLang="en-US" sz="4400" b="1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0A95E652-384B-63B1-2117-91958FC10E75}"/>
              </a:ext>
            </a:extLst>
          </p:cNvPr>
          <p:cNvSpPr txBox="1"/>
          <p:nvPr/>
        </p:nvSpPr>
        <p:spPr>
          <a:xfrm>
            <a:off x="9525000" y="5625416"/>
            <a:ext cx="4343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4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Technology</a:t>
            </a:r>
            <a:endParaRPr kumimoji="1" lang="ja-JP" altLang="en-US" sz="4400" b="1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5" name="TextBox 6">
            <a:extLst>
              <a:ext uri="{FF2B5EF4-FFF2-40B4-BE49-F238E27FC236}">
                <a16:creationId xmlns:a16="http://schemas.microsoft.com/office/drawing/2014/main" id="{AA0B16A6-C0C9-7784-4B46-789A694F9666}"/>
              </a:ext>
            </a:extLst>
          </p:cNvPr>
          <p:cNvSpPr txBox="1"/>
          <p:nvPr/>
        </p:nvSpPr>
        <p:spPr>
          <a:xfrm>
            <a:off x="381000" y="190500"/>
            <a:ext cx="7200900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426"/>
              </a:lnSpc>
            </a:pPr>
            <a:r>
              <a:rPr lang="en-US" sz="5400" b="1" dirty="0">
                <a:latin typeface="Meiryo UI" panose="020B0604030504040204" pitchFamily="34" charset="-128"/>
                <a:ea typeface="Meiryo UI" panose="020B0604030504040204" pitchFamily="34" charset="-128"/>
                <a:cs typeface="Open Sauce Heavy"/>
                <a:sym typeface="Open Sauce Heavy"/>
              </a:rPr>
              <a:t>SWOT分析</a:t>
            </a:r>
          </a:p>
        </p:txBody>
      </p:sp>
      <p:sp>
        <p:nvSpPr>
          <p:cNvPr id="36" name="角丸四角形 35">
            <a:extLst>
              <a:ext uri="{FF2B5EF4-FFF2-40B4-BE49-F238E27FC236}">
                <a16:creationId xmlns:a16="http://schemas.microsoft.com/office/drawing/2014/main" id="{C92CE124-DE64-8964-3F83-4420048C1521}"/>
              </a:ext>
            </a:extLst>
          </p:cNvPr>
          <p:cNvSpPr/>
          <p:nvPr/>
        </p:nvSpPr>
        <p:spPr>
          <a:xfrm>
            <a:off x="9432470" y="1967317"/>
            <a:ext cx="8610600" cy="3652157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弱み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7" name="角丸四角形 36">
            <a:extLst>
              <a:ext uri="{FF2B5EF4-FFF2-40B4-BE49-F238E27FC236}">
                <a16:creationId xmlns:a16="http://schemas.microsoft.com/office/drawing/2014/main" id="{A294D4D1-4C49-7EF8-BB88-05D17F4312DA}"/>
              </a:ext>
            </a:extLst>
          </p:cNvPr>
          <p:cNvSpPr/>
          <p:nvPr/>
        </p:nvSpPr>
        <p:spPr>
          <a:xfrm>
            <a:off x="506185" y="6400799"/>
            <a:ext cx="8610600" cy="3652157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機会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8" name="角丸四角形 37">
            <a:extLst>
              <a:ext uri="{FF2B5EF4-FFF2-40B4-BE49-F238E27FC236}">
                <a16:creationId xmlns:a16="http://schemas.microsoft.com/office/drawing/2014/main" id="{806DF7D3-DA18-32C8-077D-0F9BEA56130F}"/>
              </a:ext>
            </a:extLst>
          </p:cNvPr>
          <p:cNvSpPr/>
          <p:nvPr/>
        </p:nvSpPr>
        <p:spPr>
          <a:xfrm>
            <a:off x="9432470" y="6422020"/>
            <a:ext cx="8610600" cy="3652157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技術革新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0728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>
            <a:extLst>
              <a:ext uri="{FF2B5EF4-FFF2-40B4-BE49-F238E27FC236}">
                <a16:creationId xmlns:a16="http://schemas.microsoft.com/office/drawing/2014/main" id="{3DD78D81-40D0-1A1E-BD7A-DA0CBAF0EA2A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91" b="-6674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2" name="Group 3">
            <a:extLst>
              <a:ext uri="{FF2B5EF4-FFF2-40B4-BE49-F238E27FC236}">
                <a16:creationId xmlns:a16="http://schemas.microsoft.com/office/drawing/2014/main" id="{B9761DF9-3DCE-6F9C-360B-C95B06ED0679}"/>
              </a:ext>
            </a:extLst>
          </p:cNvPr>
          <p:cNvGrpSpPr/>
          <p:nvPr/>
        </p:nvGrpSpPr>
        <p:grpSpPr>
          <a:xfrm>
            <a:off x="0" y="38100"/>
            <a:ext cx="18288000" cy="10287000"/>
            <a:chOff x="0" y="0"/>
            <a:chExt cx="4816593" cy="2709333"/>
          </a:xfrm>
        </p:grpSpPr>
        <p:sp>
          <p:nvSpPr>
            <p:cNvPr id="3" name="Freeform 4">
              <a:extLst>
                <a:ext uri="{FF2B5EF4-FFF2-40B4-BE49-F238E27FC236}">
                  <a16:creationId xmlns:a16="http://schemas.microsoft.com/office/drawing/2014/main" id="{DFFBEAFE-5208-C656-255C-4D17B936CBCC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A5664">
                <a:alpha val="33725"/>
              </a:srgbClr>
            </a:solidFill>
          </p:spPr>
        </p:sp>
        <p:sp>
          <p:nvSpPr>
            <p:cNvPr id="4" name="TextBox 5">
              <a:extLst>
                <a:ext uri="{FF2B5EF4-FFF2-40B4-BE49-F238E27FC236}">
                  <a16:creationId xmlns:a16="http://schemas.microsoft.com/office/drawing/2014/main" id="{8606348A-E68A-1D60-2237-D66FF0765C90}"/>
                </a:ext>
              </a:extLst>
            </p:cNvPr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8CDDA630-BD57-253A-DFD9-343C2F4FAD79}"/>
              </a:ext>
            </a:extLst>
          </p:cNvPr>
          <p:cNvSpPr txBox="1"/>
          <p:nvPr/>
        </p:nvSpPr>
        <p:spPr>
          <a:xfrm>
            <a:off x="609600" y="419100"/>
            <a:ext cx="6658175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426"/>
              </a:lnSpc>
            </a:pPr>
            <a:r>
              <a:rPr lang="en-US" sz="6000" b="1" dirty="0">
                <a:solidFill>
                  <a:srgbClr val="FFFFFF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Open Sauce Heavy"/>
                <a:sym typeface="Open Sauce Heavy"/>
              </a:rPr>
              <a:t>最新動向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E098EC89-B8BE-78BC-DF04-4CF3E7582937}"/>
              </a:ext>
            </a:extLst>
          </p:cNvPr>
          <p:cNvSpPr/>
          <p:nvPr/>
        </p:nvSpPr>
        <p:spPr>
          <a:xfrm flipV="1">
            <a:off x="609600" y="1384499"/>
            <a:ext cx="8812561" cy="28575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F6A94530-09FA-8867-805F-0A66222F3802}"/>
              </a:ext>
            </a:extLst>
          </p:cNvPr>
          <p:cNvSpPr/>
          <p:nvPr/>
        </p:nvSpPr>
        <p:spPr>
          <a:xfrm>
            <a:off x="533400" y="2463464"/>
            <a:ext cx="17373600" cy="1877946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最新ニュース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①}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B61B45DA-5843-B31B-27F1-01B5C72259F1}"/>
              </a:ext>
            </a:extLst>
          </p:cNvPr>
          <p:cNvSpPr/>
          <p:nvPr/>
        </p:nvSpPr>
        <p:spPr>
          <a:xfrm>
            <a:off x="533400" y="5123081"/>
            <a:ext cx="17373600" cy="1877946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最新ニュース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②}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37BC0043-B1C3-9BCF-BDAC-81E7E8EBF2BF}"/>
              </a:ext>
            </a:extLst>
          </p:cNvPr>
          <p:cNvSpPr/>
          <p:nvPr/>
        </p:nvSpPr>
        <p:spPr>
          <a:xfrm>
            <a:off x="609600" y="7849038"/>
            <a:ext cx="17297400" cy="2146637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最新ニュース③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885CAC2-0072-64B3-DBEF-5FE2F183B744}"/>
              </a:ext>
            </a:extLst>
          </p:cNvPr>
          <p:cNvSpPr txBox="1"/>
          <p:nvPr/>
        </p:nvSpPr>
        <p:spPr>
          <a:xfrm>
            <a:off x="457200" y="1714500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最新ニュース</a:t>
            </a:r>
            <a:r>
              <a:rPr kumimoji="1" lang="en-US" altLang="ja-JP" sz="36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①</a:t>
            </a:r>
            <a:endParaRPr kumimoji="1" lang="ja-JP" altLang="en-US" sz="3600" b="1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6D63636-4060-5D80-D927-10BF253BD822}"/>
              </a:ext>
            </a:extLst>
          </p:cNvPr>
          <p:cNvSpPr txBox="1"/>
          <p:nvPr/>
        </p:nvSpPr>
        <p:spPr>
          <a:xfrm>
            <a:off x="533396" y="4457700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最新ニュース</a:t>
            </a:r>
            <a:r>
              <a:rPr kumimoji="1" lang="en-US" altLang="ja-JP" sz="36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②</a:t>
            </a:r>
            <a:endParaRPr kumimoji="1" lang="ja-JP" altLang="en-US" sz="3600" b="1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238DF2A-87F0-6D96-9135-9929AC08D2DD}"/>
              </a:ext>
            </a:extLst>
          </p:cNvPr>
          <p:cNvSpPr txBox="1"/>
          <p:nvPr/>
        </p:nvSpPr>
        <p:spPr>
          <a:xfrm>
            <a:off x="533396" y="7101867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最新ニュース</a:t>
            </a:r>
            <a:r>
              <a:rPr kumimoji="1" lang="en-US" altLang="ja-JP" sz="36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③</a:t>
            </a:r>
            <a:endParaRPr kumimoji="1" lang="ja-JP" altLang="en-US" sz="3600" b="1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9268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>
            <a:extLst>
              <a:ext uri="{FF2B5EF4-FFF2-40B4-BE49-F238E27FC236}">
                <a16:creationId xmlns:a16="http://schemas.microsoft.com/office/drawing/2014/main" id="{940A7E28-6E65-301E-73E3-6B02189A0EE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455" b="-8136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7" name="Group 3">
            <a:extLst>
              <a:ext uri="{FF2B5EF4-FFF2-40B4-BE49-F238E27FC236}">
                <a16:creationId xmlns:a16="http://schemas.microsoft.com/office/drawing/2014/main" id="{46F09395-2611-47C8-06DC-B6B905A5A1CF}"/>
              </a:ext>
            </a:extLst>
          </p:cNvPr>
          <p:cNvGrpSpPr/>
          <p:nvPr/>
        </p:nvGrpSpPr>
        <p:grpSpPr>
          <a:xfrm>
            <a:off x="0" y="28575"/>
            <a:ext cx="18288000" cy="10287000"/>
            <a:chOff x="0" y="0"/>
            <a:chExt cx="4816593" cy="2709333"/>
          </a:xfrm>
        </p:grpSpPr>
        <p:sp>
          <p:nvSpPr>
            <p:cNvPr id="8" name="Freeform 4">
              <a:extLst>
                <a:ext uri="{FF2B5EF4-FFF2-40B4-BE49-F238E27FC236}">
                  <a16:creationId xmlns:a16="http://schemas.microsoft.com/office/drawing/2014/main" id="{FD79E1B5-739C-D84B-C11B-049DB170769C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A5664">
                <a:alpha val="38824"/>
              </a:srgbClr>
            </a:solidFill>
          </p:spPr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E6732E38-765B-3E24-1D5D-678CB3618E2E}"/>
                </a:ext>
              </a:extLst>
            </p:cNvPr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角丸四角形 9">
            <a:extLst>
              <a:ext uri="{FF2B5EF4-FFF2-40B4-BE49-F238E27FC236}">
                <a16:creationId xmlns:a16="http://schemas.microsoft.com/office/drawing/2014/main" id="{5696EAFF-A469-F832-5CEC-9AF6A1E039A8}"/>
              </a:ext>
            </a:extLst>
          </p:cNvPr>
          <p:cNvSpPr/>
          <p:nvPr/>
        </p:nvSpPr>
        <p:spPr>
          <a:xfrm>
            <a:off x="609600" y="1485900"/>
            <a:ext cx="4191000" cy="2000218"/>
          </a:xfrm>
          <a:prstGeom prst="roundRect">
            <a:avLst>
              <a:gd name="adj" fmla="val 2852"/>
            </a:avLst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財務課題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4073D0C0-C752-346A-1F15-81CF8EFEA9B5}"/>
              </a:ext>
            </a:extLst>
          </p:cNvPr>
          <p:cNvSpPr txBox="1"/>
          <p:nvPr/>
        </p:nvSpPr>
        <p:spPr>
          <a:xfrm>
            <a:off x="609600" y="266700"/>
            <a:ext cx="8153400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426"/>
              </a:lnSpc>
            </a:pPr>
            <a:r>
              <a:rPr lang="en-US" sz="6000" b="1" dirty="0">
                <a:solidFill>
                  <a:srgbClr val="FFFFFF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Open Sauce Heavy"/>
                <a:sym typeface="Open Sauce Heavy"/>
              </a:rPr>
              <a:t>顧客課題の深掘り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AD320834-02AD-A755-4A3B-71CA537EB10C}"/>
              </a:ext>
            </a:extLst>
          </p:cNvPr>
          <p:cNvSpPr/>
          <p:nvPr/>
        </p:nvSpPr>
        <p:spPr>
          <a:xfrm flipV="1">
            <a:off x="609600" y="1181100"/>
            <a:ext cx="8812561" cy="28575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FC267079-E915-E241-C125-444D1360128F}"/>
              </a:ext>
            </a:extLst>
          </p:cNvPr>
          <p:cNvSpPr/>
          <p:nvPr/>
        </p:nvSpPr>
        <p:spPr>
          <a:xfrm>
            <a:off x="576943" y="3661650"/>
            <a:ext cx="4223657" cy="2000218"/>
          </a:xfrm>
          <a:prstGeom prst="roundRect">
            <a:avLst>
              <a:gd name="adj" fmla="val 2852"/>
            </a:avLst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業界課題</a:t>
            </a: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A875359E-B3C0-C064-BF36-1D2CB1CD6A9A}"/>
              </a:ext>
            </a:extLst>
          </p:cNvPr>
          <p:cNvSpPr/>
          <p:nvPr/>
        </p:nvSpPr>
        <p:spPr>
          <a:xfrm>
            <a:off x="576943" y="5832077"/>
            <a:ext cx="4223657" cy="2000218"/>
          </a:xfrm>
          <a:prstGeom prst="roundRect">
            <a:avLst>
              <a:gd name="adj" fmla="val 2852"/>
            </a:avLst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顧客ビジョン</a:t>
            </a:r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ABF6E435-77E2-7454-E5CE-EAEE6C0C3655}"/>
              </a:ext>
            </a:extLst>
          </p:cNvPr>
          <p:cNvSpPr/>
          <p:nvPr/>
        </p:nvSpPr>
        <p:spPr>
          <a:xfrm>
            <a:off x="576943" y="8011777"/>
            <a:ext cx="4223657" cy="1998846"/>
          </a:xfrm>
          <a:prstGeom prst="roundRect">
            <a:avLst>
              <a:gd name="adj" fmla="val 2852"/>
            </a:avLst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b="1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顧客課題</a:t>
            </a:r>
          </a:p>
        </p:txBody>
      </p:sp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504B13F8-015D-8274-5FF1-1BF587720908}"/>
              </a:ext>
            </a:extLst>
          </p:cNvPr>
          <p:cNvSpPr/>
          <p:nvPr/>
        </p:nvSpPr>
        <p:spPr>
          <a:xfrm>
            <a:off x="5105398" y="1485900"/>
            <a:ext cx="12877800" cy="2000218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財務課題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7" name="角丸四角形 16">
            <a:extLst>
              <a:ext uri="{FF2B5EF4-FFF2-40B4-BE49-F238E27FC236}">
                <a16:creationId xmlns:a16="http://schemas.microsoft.com/office/drawing/2014/main" id="{ACCC6917-8D48-5A8D-21B8-652825D131CB}"/>
              </a:ext>
            </a:extLst>
          </p:cNvPr>
          <p:cNvSpPr/>
          <p:nvPr/>
        </p:nvSpPr>
        <p:spPr>
          <a:xfrm>
            <a:off x="5105398" y="3661650"/>
            <a:ext cx="12877800" cy="2000218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業界課題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8" name="角丸四角形 17">
            <a:extLst>
              <a:ext uri="{FF2B5EF4-FFF2-40B4-BE49-F238E27FC236}">
                <a16:creationId xmlns:a16="http://schemas.microsoft.com/office/drawing/2014/main" id="{1B88DE9A-B5F7-85BF-4447-1FCECFE26143}"/>
              </a:ext>
            </a:extLst>
          </p:cNvPr>
          <p:cNvSpPr/>
          <p:nvPr/>
        </p:nvSpPr>
        <p:spPr>
          <a:xfrm>
            <a:off x="5105398" y="5837520"/>
            <a:ext cx="12877800" cy="2000218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顧客ビジョン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56707CDD-0721-DF29-5A09-68C7F41F7636}"/>
              </a:ext>
            </a:extLst>
          </p:cNvPr>
          <p:cNvSpPr/>
          <p:nvPr/>
        </p:nvSpPr>
        <p:spPr>
          <a:xfrm>
            <a:off x="5083627" y="8010405"/>
            <a:ext cx="12877800" cy="2000218"/>
          </a:xfrm>
          <a:prstGeom prst="roundRect">
            <a:avLst>
              <a:gd name="adj" fmla="val 2852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{</a:t>
            </a:r>
            <a:r>
              <a:rPr kumimoji="1" lang="ja-JP" altLang="en-US" sz="2800" b="1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顧客課題</a:t>
            </a:r>
            <a:r>
              <a:rPr kumimoji="1" lang="en-US" altLang="ja-JP" sz="2800" b="1" dirty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}</a:t>
            </a:r>
            <a:endParaRPr kumimoji="1" lang="ja-JP" altLang="en-US" sz="2800" b="1">
              <a:solidFill>
                <a:schemeClr val="tx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1289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158</Words>
  <Application>Microsoft Macintosh PowerPoint</Application>
  <PresentationFormat>ユーザー設定</PresentationFormat>
  <Paragraphs>57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Meiryo UI</vt:lpstr>
      <vt:lpstr>Arial</vt:lpstr>
      <vt:lpstr>Open Sauce Heavy</vt:lpstr>
      <vt:lpstr>Calibri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ソフトバンク リサーチ資料</dc:title>
  <cp:lastModifiedBy>憧 黒田</cp:lastModifiedBy>
  <cp:revision>5</cp:revision>
  <dcterms:created xsi:type="dcterms:W3CDTF">2006-08-16T00:00:00Z</dcterms:created>
  <dcterms:modified xsi:type="dcterms:W3CDTF">2025-06-09T12:29:55Z</dcterms:modified>
  <dc:identifier>DAGp1bq7oDw</dc:identifier>
</cp:coreProperties>
</file>

<file path=docProps/thumbnail.jpeg>
</file>